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4" r:id="rId2"/>
  </p:sldMasterIdLst>
  <p:notesMasterIdLst>
    <p:notesMasterId r:id="rId12"/>
  </p:notesMasterIdLst>
  <p:handoutMasterIdLst>
    <p:handoutMasterId r:id="rId13"/>
  </p:handoutMasterIdLst>
  <p:sldIdLst>
    <p:sldId id="11262" r:id="rId3"/>
    <p:sldId id="12181" r:id="rId4"/>
    <p:sldId id="12179" r:id="rId5"/>
    <p:sldId id="12180" r:id="rId6"/>
    <p:sldId id="12177" r:id="rId7"/>
    <p:sldId id="11342" r:id="rId8"/>
    <p:sldId id="12178" r:id="rId9"/>
    <p:sldId id="12182" r:id="rId10"/>
    <p:sldId id="602" r:id="rId11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mano Tsutomu" initials="YT" lastIdx="0" clrIdx="0">
    <p:extLst>
      <p:ext uri="{19B8F6BF-5375-455C-9EA6-DF929625EA0E}">
        <p15:presenceInfo xmlns:p15="http://schemas.microsoft.com/office/powerpoint/2012/main" userId="6b2abaa3304b2f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3F4"/>
    <a:srgbClr val="FFFFA5"/>
    <a:srgbClr val="EE6300"/>
    <a:srgbClr val="F9D880"/>
    <a:srgbClr val="FFC000"/>
    <a:srgbClr val="37609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81" autoAdjust="0"/>
    <p:restoredTop sz="96279" autoAdjust="0"/>
  </p:normalViewPr>
  <p:slideViewPr>
    <p:cSldViewPr>
      <p:cViewPr varScale="1">
        <p:scale>
          <a:sx n="111" d="100"/>
          <a:sy n="111" d="100"/>
        </p:scale>
        <p:origin x="18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2874" y="2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18C8D-DF92-4DBD-A67C-07C7C3904885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A2A77-C865-4E43-A032-8FD2C4767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8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39E6A-590A-484B-8071-A589E6019699}" type="datetimeFigureOut">
              <a:rPr kumimoji="1" lang="ja-JP" altLang="en-US" smtClean="0"/>
              <a:pPr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BB91B-68D9-4EBA-9141-682472CF63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356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BB91B-68D9-4EBA-9141-682472CF634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43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05496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※</a:t>
            </a:r>
            <a:r>
              <a:rPr kumimoji="1" lang="ja-JP" altLang="en-US" dirty="0"/>
              <a:t>サブタイトル</a:t>
            </a: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" name="直線コネクタ 4"/>
          <p:cNvCxnSpPr/>
          <p:nvPr userDrawn="1"/>
        </p:nvCxnSpPr>
        <p:spPr bwMode="auto">
          <a:xfrm>
            <a:off x="266700" y="342576"/>
            <a:ext cx="861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B91F9-EBD0-4A03-8D10-09F09E56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535856"/>
            <a:ext cx="613748" cy="37870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37A2BF37-8087-447B-BD23-3A26EDEBDBF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13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5F50E75-E1DD-4659-8AB4-E77C9187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AD72A9A-1DAF-400D-9AED-A9B8CE659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F3F0635-DECA-4B15-8155-D7BC333B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83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0BD14-5892-48B8-86AB-856398F6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01B9B-1AAA-4DB9-9A57-37C90473A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5F213-38DC-40A5-8B1C-1F0490AA1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3087CF-9988-470D-9DE0-7181AC4D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BBAF76-AE4D-40E4-9FE0-E7CD9390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B4DC4F-8257-496F-9F8D-BBA7A492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49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2173C-E5B7-4157-AEF7-27CD614D8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433463-BB4F-4976-A36E-82419A3AD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877C2E-A5E2-48F7-987C-06B18D17D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4E46E4-760C-4891-9875-166EE88C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A8A247-85E5-4F03-A5FE-4837EEA4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04D9FE-00EC-46C3-BB22-5AEAD7E8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763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F76415-530B-4C25-AA65-FB8D2499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4A93B1-19CA-4FFA-8997-D6E688DA9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759A10-C07C-4A79-99F1-9292650E5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6E95E-7E2E-46D8-B429-A8557E69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CCD23-40D2-44CB-A1BC-6D3EA4AD7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572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3ABE01-5DCA-4CEF-94C4-AA4C9F78C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44D541-9F5B-4275-8422-D2FC579477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20A083-8CCD-407C-9FB8-695CDEF3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D9143C-9D6A-4C12-9B67-02B0E5BE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CA2B3A-3F8E-42F4-966C-2D683B523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526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69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EB86BA-C320-4A73-8760-E486720B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535856"/>
            <a:ext cx="613748" cy="37870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6600"/>
                </a:solidFill>
              </a:defRPr>
            </a:lvl1pPr>
          </a:lstStyle>
          <a:p>
            <a:fld id="{37A2BF37-8087-447B-BD23-3A26EDEBDBF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29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180850-E0FE-4509-8077-CE9C1811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0" y="6535856"/>
            <a:ext cx="613748" cy="37870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6600"/>
                </a:solidFill>
              </a:defRPr>
            </a:lvl1pPr>
          </a:lstStyle>
          <a:p>
            <a:fld id="{37A2BF37-8087-447B-BD23-3A26EDEBDBF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7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7C08E0-F230-4358-97D5-1A168570F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4BAA22-C7E1-4F38-97F0-934A959F3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0BDC52-0279-4851-88CB-DEB08CE7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0D34E-2F9F-4F75-9094-979CEA8B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4D9E8D-7465-4FED-B06A-13219B9C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1AC4B-B92D-4E76-83BD-1830B5A0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18A8FE-7D20-47FD-9DCD-F3FCE73F3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81E5F7-3FD2-44F5-A8E5-833F802AF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F6B2F5-3AE6-4FCF-8386-0A4980F7F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0A54D-13AF-45EB-82D8-CC2F5037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7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3DB77-7453-4292-938C-890A5342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F35BAA-B7BE-4D2C-A286-0DC3B153E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4EED0-5C3A-4C7D-AADD-8B0DE72E3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E4A2AA-257A-48B7-AFA7-D821E00A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6C36B5-36CB-46C8-A3DF-48F6C5CC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8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98810-6ADF-4393-B363-2CE34CE4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83B8C1-8ABD-4292-871B-943D92FCF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FBD4F3-5914-4E3D-8014-E2A7BDC2E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125452-10D6-42DD-9FFD-FA9908A0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E6B525-B8DF-420D-B4F4-79AF56BA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1D3AC7-87B9-4339-ADF0-C7EFFA9F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2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0164A-DCAD-4AA8-AF55-25BEE5CF0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605F53-78C9-49B6-8B2A-B681B8451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01B14C-5073-4C7B-8618-B45A96DB9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8CD032-B9D0-4B25-925A-A28A6C1D3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309A6B-4BED-41E7-A970-C8E8CD4BF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1CCE48-2A5C-4639-8C0E-4A7F0CD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461BD9-108D-4EBF-B5AB-9A2679CC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31B444-9D67-447E-B35E-9F8B72DC5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12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9ED30-5A1D-4B90-A9DE-8E70EB90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C5C13F2-F654-4AEE-A613-A1A1FFAA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D5F9456-7CA8-45F8-BEB1-63DFC2A3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72CEBF-197D-444D-BED9-D68FCDFA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5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12" name="直線コネクタ 11"/>
          <p:cNvCxnSpPr/>
          <p:nvPr userDrawn="1"/>
        </p:nvCxnSpPr>
        <p:spPr bwMode="auto">
          <a:xfrm>
            <a:off x="266700" y="6578394"/>
            <a:ext cx="8610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/>
          <p:cNvCxnSpPr/>
          <p:nvPr userDrawn="1"/>
        </p:nvCxnSpPr>
        <p:spPr bwMode="auto">
          <a:xfrm>
            <a:off x="264052" y="545425"/>
            <a:ext cx="861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テキスト ボックス 13"/>
          <p:cNvSpPr txBox="1"/>
          <p:nvPr userDrawn="1"/>
        </p:nvSpPr>
        <p:spPr bwMode="auto">
          <a:xfrm>
            <a:off x="2493850" y="6590270"/>
            <a:ext cx="415471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dirty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 Rounded MT Bold" charset="0"/>
              </a:rPr>
              <a:t>and,a 2022</a:t>
            </a:r>
            <a:r>
              <a:rPr kumimoji="1" lang="ja-JP" altLang="en-US" sz="900" b="1" dirty="0">
                <a:solidFill>
                  <a:schemeClr val="accent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 Rounded MT Bold" charset="0"/>
              </a:rPr>
              <a:t>年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2B16DF4-B884-4AD9-A864-27C3A37B1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2440" y="6535856"/>
            <a:ext cx="613748" cy="378706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37A2BF37-8087-447B-BD23-3A26EDEBDBF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58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12FF3E7-5EF1-41A6-B9AC-00FE3BE1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A576AC-C471-4272-ABE1-E29971FFA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2F6DE-BF6D-4F73-90D5-9535BD2AA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F2C4-8802-4529-8445-CC011EDAD3CD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DD8AA-6F84-4BA3-8D48-63385C5A1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93306B-AF94-4CD5-B3E5-DBFB056F4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9E101-0986-44B8-9F79-577C3F1480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4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analytics/answer/9191807?hl=ja" TargetMode="External"/><Relationship Id="rId4" Type="http://schemas.openxmlformats.org/officeDocument/2006/relationships/hyperlink" Target="https://support.google.com/analytics/answer/2731565#zippy=%2C%E3%81%93%E3%81%AE%E8%A8%98%E4%BA%8B%E3%81%AE%E5%86%85%E5%AE%B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analytics/answer/2731565#zippy=%2C%E3%81%93%E3%81%AE%E8%A8%98%E4%BA%8B%E3%81%AE%E5%86%85%E5%AE%B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google.com/analytics/answer/9191807?hl=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analytics/answer/9191807?hl=ja" TargetMode="External"/><Relationship Id="rId4" Type="http://schemas.openxmlformats.org/officeDocument/2006/relationships/hyperlink" Target="https://support.google.com/analytics/answer/2731565#zippy=%2C%E3%81%93%E3%81%AE%E8%A8%98%E4%BA%8B%E3%81%AE%E5%86%85%E5%AE%B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analytics/answer/9191807?hl=ja" TargetMode="External"/><Relationship Id="rId4" Type="http://schemas.openxmlformats.org/officeDocument/2006/relationships/hyperlink" Target="https://support.google.com/analytics/answer/2731565#zippy=%2C%E3%81%93%E3%81%AE%E8%A8%98%E4%BA%8B%E3%81%AE%E5%86%85%E5%AE%B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upport.google.com/analytics/answer/9191807?hl=ja" TargetMode="External"/><Relationship Id="rId4" Type="http://schemas.openxmlformats.org/officeDocument/2006/relationships/hyperlink" Target="https://support.google.com/analytics/answer/2731565#zippy=%2C%E3%81%93%E3%81%AE%E8%A8%98%E4%BA%8B%E3%81%AE%E5%86%85%E5%AE%B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google.com/analytics/answer/9964640?hl=ja#zippy=%2C%E3%81%93%E3%81%AE%E8%A8%98%E4%BA%8B%E3%81%AE%E5%86%85%E5%AE%B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9532" y="69269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>
                <a:latin typeface="ＭＳ Ｐゴシック 本文"/>
              </a:rPr>
              <a:t>Google </a:t>
            </a:r>
            <a:r>
              <a:rPr lang="ja-JP" altLang="en-US" sz="4000" dirty="0">
                <a:latin typeface="ＭＳ Ｐゴシック 本文"/>
              </a:rPr>
              <a:t>アナリティクス </a:t>
            </a:r>
            <a:r>
              <a:rPr lang="en-US" altLang="ja-JP" sz="4000" dirty="0">
                <a:latin typeface="ＭＳ Ｐゴシック 本文"/>
              </a:rPr>
              <a:t>4</a:t>
            </a:r>
          </a:p>
          <a:p>
            <a:pPr algn="ctr"/>
            <a:endParaRPr lang="en-US" altLang="ja-JP" sz="4000" dirty="0">
              <a:latin typeface="ＭＳ Ｐゴシック 本文"/>
            </a:endParaRPr>
          </a:p>
          <a:p>
            <a:pPr algn="ctr"/>
            <a:endParaRPr lang="en-US" altLang="ja-JP" sz="4000" dirty="0">
              <a:latin typeface="ＭＳ Ｐゴシック 本文"/>
            </a:endParaRPr>
          </a:p>
          <a:p>
            <a:pPr algn="ctr"/>
            <a:r>
              <a:rPr lang="en-US" altLang="ja-JP" sz="4000" dirty="0"/>
              <a:t>UA</a:t>
            </a:r>
            <a:r>
              <a:rPr lang="ja-JP" altLang="en-US" sz="4000" dirty="0"/>
              <a:t>と</a:t>
            </a:r>
            <a:r>
              <a:rPr lang="en-US" altLang="ja-JP" sz="4000" dirty="0"/>
              <a:t>GA4</a:t>
            </a:r>
          </a:p>
          <a:p>
            <a:pPr algn="ctr"/>
            <a:r>
              <a:rPr lang="ja-JP" altLang="en-US" sz="4000" dirty="0">
                <a:latin typeface="ＭＳ Ｐゴシック 本文"/>
              </a:rPr>
              <a:t>なぜセッション数が違うのか</a:t>
            </a:r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endParaRPr lang="en-US" altLang="ja-JP" sz="2000" dirty="0">
              <a:latin typeface="ＭＳ Ｐゴシック 本文"/>
            </a:endParaRPr>
          </a:p>
          <a:p>
            <a:pPr algn="ctr"/>
            <a:r>
              <a:rPr lang="en-US" altLang="ja-JP" sz="2000" dirty="0">
                <a:latin typeface="ＭＳ Ｐゴシック 本文"/>
              </a:rPr>
              <a:t>and,a</a:t>
            </a:r>
            <a:r>
              <a:rPr lang="ja-JP" altLang="en-US" sz="2000" dirty="0">
                <a:latin typeface="ＭＳ Ｐゴシック 本文"/>
              </a:rPr>
              <a:t>株式会社</a:t>
            </a:r>
            <a:endParaRPr lang="en-US" altLang="ja-JP" sz="2000" dirty="0">
              <a:latin typeface="ＭＳ Ｐゴシック 本文"/>
            </a:endParaRPr>
          </a:p>
          <a:p>
            <a:pPr algn="ctr"/>
            <a:r>
              <a:rPr lang="en-US" altLang="ja-JP" sz="2000" dirty="0">
                <a:latin typeface="ＭＳ Ｐゴシック 本文"/>
              </a:rPr>
              <a:t>2022</a:t>
            </a:r>
            <a:r>
              <a:rPr lang="ja-JP" altLang="en-US" sz="2000" dirty="0">
                <a:latin typeface="ＭＳ Ｐゴシック 本文"/>
              </a:rPr>
              <a:t>年</a:t>
            </a:r>
            <a:r>
              <a:rPr lang="en-US" altLang="ja-JP" sz="2000" dirty="0">
                <a:latin typeface="ＭＳ Ｐゴシック 本文"/>
              </a:rPr>
              <a:t>06</a:t>
            </a:r>
            <a:r>
              <a:rPr lang="ja-JP" altLang="en-US" sz="2000" dirty="0">
                <a:latin typeface="ＭＳ Ｐゴシック 本文"/>
              </a:rPr>
              <a:t>月</a:t>
            </a:r>
            <a:r>
              <a:rPr lang="en-US" altLang="ja-JP" sz="2000" dirty="0">
                <a:latin typeface="ＭＳ Ｐゴシック 本文"/>
              </a:rPr>
              <a:t>21</a:t>
            </a:r>
            <a:r>
              <a:rPr lang="ja-JP" altLang="en-US" sz="2000" dirty="0">
                <a:latin typeface="ＭＳ Ｐゴシック 本文"/>
              </a:rPr>
              <a:t>日</a:t>
            </a:r>
            <a:endParaRPr lang="en-US" altLang="ja-JP" sz="2000" dirty="0">
              <a:latin typeface="ＭＳ Ｐゴシック 本文"/>
            </a:endParaRPr>
          </a:p>
        </p:txBody>
      </p:sp>
    </p:spTree>
    <p:extLst>
      <p:ext uri="{BB962C8B-B14F-4D97-AF65-F5344CB8AC3E}">
        <p14:creationId xmlns:p14="http://schemas.microsoft.com/office/powerpoint/2010/main" val="379075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58084" y="169208"/>
            <a:ext cx="86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同じサイトに広告で来た後、自然検索で来たらどうなるか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95F7E88-C26C-D937-1CB3-F14EB46DA3E4}"/>
              </a:ext>
            </a:extLst>
          </p:cNvPr>
          <p:cNvGrpSpPr/>
          <p:nvPr/>
        </p:nvGrpSpPr>
        <p:grpSpPr>
          <a:xfrm>
            <a:off x="108780" y="1052736"/>
            <a:ext cx="8783700" cy="1173217"/>
            <a:chOff x="108780" y="1772816"/>
            <a:chExt cx="8783700" cy="1173217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F88430-47A0-2235-63C9-9C545F8A1D03}"/>
                </a:ext>
              </a:extLst>
            </p:cNvPr>
            <p:cNvSpPr txBox="1"/>
            <p:nvPr/>
          </p:nvSpPr>
          <p:spPr>
            <a:xfrm>
              <a:off x="854012" y="1772816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UA</a:t>
              </a:r>
              <a:r>
                <a:rPr kumimoji="1" lang="ja-JP" altLang="en-US" sz="2800" dirty="0"/>
                <a:t>　新しいセッションが始まる。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0A2F815-A5DC-28BA-0063-B6BCF551AA03}"/>
                </a:ext>
              </a:extLst>
            </p:cNvPr>
            <p:cNvSpPr txBox="1"/>
            <p:nvPr/>
          </p:nvSpPr>
          <p:spPr>
            <a:xfrm>
              <a:off x="854012" y="2492896"/>
              <a:ext cx="8038468" cy="45313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ja-JP" altLang="en-US" sz="2000" dirty="0"/>
                <a:t>参照元が変わる度に、新しいセッションが始まる。</a:t>
              </a:r>
            </a:p>
          </p:txBody>
        </p:sp>
        <p:pic>
          <p:nvPicPr>
            <p:cNvPr id="3" name="グラフィックス 2" descr="バッジ: チェックマーク 枠線">
              <a:extLst>
                <a:ext uri="{FF2B5EF4-FFF2-40B4-BE49-F238E27FC236}">
                  <a16:creationId xmlns:a16="http://schemas.microsoft.com/office/drawing/2014/main" id="{90E4144C-9608-90D7-61C5-9496CD135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780" y="1997671"/>
              <a:ext cx="745232" cy="745232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2AFC5D-9AC0-0A6F-A8F1-11B21C93D83E}"/>
              </a:ext>
            </a:extLst>
          </p:cNvPr>
          <p:cNvGrpSpPr/>
          <p:nvPr/>
        </p:nvGrpSpPr>
        <p:grpSpPr>
          <a:xfrm>
            <a:off x="140192" y="2697385"/>
            <a:ext cx="8783700" cy="1163663"/>
            <a:chOff x="140192" y="3290877"/>
            <a:chExt cx="8783700" cy="1163663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5D6B241-32E1-153C-81A4-94AC7618A5DD}"/>
                </a:ext>
              </a:extLst>
            </p:cNvPr>
            <p:cNvSpPr txBox="1"/>
            <p:nvPr/>
          </p:nvSpPr>
          <p:spPr>
            <a:xfrm>
              <a:off x="885424" y="3290877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GA4</a:t>
              </a:r>
              <a:r>
                <a:rPr kumimoji="1" lang="ja-JP" altLang="en-US" sz="2800" dirty="0"/>
                <a:t>　新しいセッションは始まらない。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AC8A813-2566-3867-BAD8-D1F0B0DFF5F5}"/>
                </a:ext>
              </a:extLst>
            </p:cNvPr>
            <p:cNvSpPr txBox="1"/>
            <p:nvPr/>
          </p:nvSpPr>
          <p:spPr>
            <a:xfrm>
              <a:off x="885424" y="4010957"/>
              <a:ext cx="8038468" cy="443583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lang="ja-JP" altLang="en-US" sz="2000" dirty="0"/>
                <a:t>参照元が変わっても、新しいセッションは始まらない。</a:t>
              </a:r>
              <a:endParaRPr kumimoji="1" lang="ja-JP" altLang="en-US" sz="2000" dirty="0"/>
            </a:p>
          </p:txBody>
        </p:sp>
        <p:pic>
          <p:nvPicPr>
            <p:cNvPr id="19" name="グラフィックス 18" descr="バッジ: チェックマーク 枠線">
              <a:extLst>
                <a:ext uri="{FF2B5EF4-FFF2-40B4-BE49-F238E27FC236}">
                  <a16:creationId xmlns:a16="http://schemas.microsoft.com/office/drawing/2014/main" id="{2AA791AB-E062-51CC-8B3A-89360A50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92" y="3515732"/>
              <a:ext cx="745232" cy="74523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98BA03-3084-32E6-4022-D4F038D81210}"/>
              </a:ext>
            </a:extLst>
          </p:cNvPr>
          <p:cNvSpPr txBox="1"/>
          <p:nvPr/>
        </p:nvSpPr>
        <p:spPr>
          <a:xfrm>
            <a:off x="301246" y="5157192"/>
            <a:ext cx="8519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UA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4"/>
              </a:rPr>
              <a:t>https://support.google.com/analytics/answer/2731565#zippy=%2C%E3%81%93%E3%81%AE%E8%A8%98%E4%BA%8B%E3%81%AE%E5%86%85%E5%AE%B9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254744-1A85-0C5E-E8A8-0F218FF8731C}"/>
              </a:ext>
            </a:extLst>
          </p:cNvPr>
          <p:cNvSpPr txBox="1"/>
          <p:nvPr/>
        </p:nvSpPr>
        <p:spPr>
          <a:xfrm>
            <a:off x="301246" y="6138782"/>
            <a:ext cx="8519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dirty="0">
                <a:latin typeface="Google Sans Text"/>
              </a:rPr>
              <a:t>GA4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5"/>
              </a:rPr>
              <a:t>https://support.google.com/analytics/answer/9191807?hl=ja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132187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9A9E4C9-C61D-4628-95C2-C48A56FB4937}"/>
              </a:ext>
            </a:extLst>
          </p:cNvPr>
          <p:cNvSpPr/>
          <p:nvPr/>
        </p:nvSpPr>
        <p:spPr>
          <a:xfrm>
            <a:off x="6588224" y="688630"/>
            <a:ext cx="2359885" cy="4798457"/>
          </a:xfrm>
          <a:prstGeom prst="round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2518D1F-BF68-4946-B4C3-FFDF626FCF50}"/>
              </a:ext>
            </a:extLst>
          </p:cNvPr>
          <p:cNvSpPr/>
          <p:nvPr/>
        </p:nvSpPr>
        <p:spPr>
          <a:xfrm>
            <a:off x="311447" y="688630"/>
            <a:ext cx="4176464" cy="6480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UA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27BF0C1-C911-46ED-8269-F9AF9E2BF2D9}"/>
              </a:ext>
            </a:extLst>
          </p:cNvPr>
          <p:cNvSpPr txBox="1">
            <a:spLocks/>
          </p:cNvSpPr>
          <p:nvPr/>
        </p:nvSpPr>
        <p:spPr>
          <a:xfrm>
            <a:off x="253143" y="1708260"/>
            <a:ext cx="8694966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ctr">
              <a:spcBef>
                <a:spcPts val="0"/>
              </a:spcBef>
              <a:buNone/>
            </a:pPr>
            <a:endParaRPr lang="ja-JP" altLang="en-US" sz="18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 fontAlgn="ctr">
              <a:spcBef>
                <a:spcPts val="0"/>
              </a:spcBef>
            </a:pPr>
            <a:endParaRPr lang="ja-JP" altLang="en-US" sz="18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5BC1B0-3313-4CFC-8AA1-441BC1795433}"/>
              </a:ext>
            </a:extLst>
          </p:cNvPr>
          <p:cNvSpPr txBox="1"/>
          <p:nvPr/>
        </p:nvSpPr>
        <p:spPr>
          <a:xfrm>
            <a:off x="539552" y="5517232"/>
            <a:ext cx="76910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0" i="0" dirty="0">
                <a:solidFill>
                  <a:srgbClr val="1F1F1F"/>
                </a:solidFill>
                <a:effectLst/>
                <a:latin typeface="Google Sans Text"/>
              </a:rPr>
              <a:t>（公式ヘルプ：</a:t>
            </a:r>
            <a:r>
              <a:rPr lang="en-US" altLang="ja-JP" sz="1800" b="0" i="0" dirty="0">
                <a:solidFill>
                  <a:srgbClr val="1F1F1F"/>
                </a:solidFill>
                <a:effectLst/>
                <a:latin typeface="Google Sans Text"/>
              </a:rPr>
              <a:t> </a:t>
            </a:r>
            <a:r>
              <a:rPr lang="en-US" altLang="ja-JP" sz="1800" b="0" i="0" dirty="0">
                <a:solidFill>
                  <a:srgbClr val="1F1F1F"/>
                </a:solidFill>
                <a:effectLst/>
                <a:latin typeface="Google Sans Text"/>
                <a:hlinkClick r:id="rId2"/>
              </a:rPr>
              <a:t>https://support.google.com/analytics/answer/2731565#zippy=%2C%E3%81%93%E3%81%AE%E8%A8%98%E4%BA%8B%E3%81%AE%E5%86%85%E5%AE%B9 </a:t>
            </a:r>
            <a:r>
              <a:rPr lang="ja-JP" altLang="en-US" sz="1800" b="0" i="0" dirty="0">
                <a:solidFill>
                  <a:srgbClr val="1F1F1F"/>
                </a:solidFill>
                <a:effectLst/>
                <a:latin typeface="Google Sans Text"/>
              </a:rPr>
              <a:t>）</a:t>
            </a:r>
            <a:endParaRPr kumimoji="1" lang="ja-JP" altLang="en-US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6AA6C9-1EEC-430D-8FD5-C200AD07D6AC}"/>
              </a:ext>
            </a:extLst>
          </p:cNvPr>
          <p:cNvSpPr txBox="1"/>
          <p:nvPr/>
        </p:nvSpPr>
        <p:spPr>
          <a:xfrm>
            <a:off x="311447" y="1556792"/>
            <a:ext cx="42925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UA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では、</a:t>
            </a:r>
            <a:r>
              <a:rPr lang="ja-JP" altLang="en-US" b="0" i="0" dirty="0">
                <a:solidFill>
                  <a:srgbClr val="FF0000"/>
                </a:solidFill>
                <a:effectLst/>
                <a:latin typeface="Google Sans Text"/>
              </a:rPr>
              <a:t>ユーザーのキャンペーン ソースが変わるたびに新しいセッションが開始されます。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現在のセッションが終わっていない（最後のリクエストから 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30 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分経過していない）場合でも、キャンペーン ソースが変わると最初のセッションが終了して、次の新しいセッションが開始されます。</a:t>
            </a:r>
            <a:endParaRPr lang="en-US" altLang="ja-JP" sz="1600" b="0" i="0" dirty="0">
              <a:solidFill>
                <a:srgbClr val="1F1F1F"/>
              </a:solidFill>
              <a:effectLst/>
              <a:latin typeface="Google Sans Text"/>
            </a:endParaRPr>
          </a:p>
          <a:p>
            <a:pPr algn="l"/>
            <a:endParaRPr kumimoji="1" lang="en-US" altLang="ja-JP" sz="1600" dirty="0">
              <a:solidFill>
                <a:srgbClr val="1F1F1F"/>
              </a:solidFill>
              <a:latin typeface="Google Sans Text"/>
            </a:endParaRPr>
          </a:p>
          <a:p>
            <a:pPr algn="l"/>
            <a:r>
              <a:rPr lang="ja-JP" altLang="en-US" sz="1600" b="1" i="0" dirty="0">
                <a:solidFill>
                  <a:srgbClr val="1F1F1F"/>
                </a:solidFill>
                <a:effectLst/>
                <a:latin typeface="Google Sans"/>
              </a:rPr>
              <a:t>キャンペーンが更新される仕組み</a:t>
            </a:r>
          </a:p>
          <a:p>
            <a:pPr algn="l"/>
            <a:r>
              <a:rPr lang="ja-JP" altLang="en-US" sz="1600" b="0" i="0" dirty="0">
                <a:solidFill>
                  <a:srgbClr val="1F1F1F"/>
                </a:solidFill>
                <a:effectLst/>
                <a:latin typeface="Google Sans Text"/>
              </a:rPr>
              <a:t>通常、キャンペーンは</a:t>
            </a:r>
            <a:r>
              <a:rPr lang="ja-JP" altLang="en-US" sz="1600" b="0" i="0" dirty="0">
                <a:solidFill>
                  <a:srgbClr val="FF0000"/>
                </a:solidFill>
                <a:effectLst/>
                <a:latin typeface="Google Sans Text"/>
              </a:rPr>
              <a:t>ユーザーが検索エンジン、参照元サイト、または</a:t>
            </a:r>
            <a:r>
              <a:rPr lang="ja-JP" altLang="en-US" sz="1600" b="0" i="0" u="none" strike="noStrike" dirty="0">
                <a:solidFill>
                  <a:srgbClr val="FF0000"/>
                </a:solidFill>
                <a:effectLst/>
                <a:latin typeface="Google Sans Text"/>
              </a:rPr>
              <a:t>キャンペーンのタグが付いた </a:t>
            </a:r>
            <a:r>
              <a:rPr lang="en-US" altLang="ja-JP" sz="1600" b="0" i="0" u="none" strike="noStrike" dirty="0">
                <a:solidFill>
                  <a:srgbClr val="FF0000"/>
                </a:solidFill>
                <a:effectLst/>
                <a:latin typeface="Google Sans Text"/>
              </a:rPr>
              <a:t>URL</a:t>
            </a:r>
            <a:r>
              <a:rPr lang="ja-JP" altLang="en-US" sz="1600" b="0" i="0" dirty="0">
                <a:solidFill>
                  <a:srgbClr val="FF0000"/>
                </a:solidFill>
                <a:effectLst/>
                <a:latin typeface="Google Sans Text"/>
              </a:rPr>
              <a:t> を通じてサイトにアクセスするたびに更新されます</a:t>
            </a:r>
            <a:r>
              <a:rPr lang="ja-JP" altLang="en-US" sz="1600" b="0" i="0" dirty="0">
                <a:solidFill>
                  <a:srgbClr val="1F1F1F"/>
                </a:solidFill>
                <a:effectLst/>
                <a:latin typeface="Google Sans Text"/>
              </a:rPr>
              <a:t>。ただし、ノーリファラーの場合は、こうしたキャンペーン ソースの情報が更新されることはありません。</a:t>
            </a:r>
          </a:p>
          <a:p>
            <a:pPr algn="l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648755C-96A6-4C58-9C97-717DAD6B1322}"/>
              </a:ext>
            </a:extLst>
          </p:cNvPr>
          <p:cNvSpPr txBox="1"/>
          <p:nvPr/>
        </p:nvSpPr>
        <p:spPr>
          <a:xfrm>
            <a:off x="158084" y="169208"/>
            <a:ext cx="887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解説：同じサイトに広告で来た後、自然検索で来たらどうなるか　</a:t>
            </a: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UA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の場合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72854FC-4F83-4654-98D9-35FE86C3B184}"/>
              </a:ext>
            </a:extLst>
          </p:cNvPr>
          <p:cNvSpPr/>
          <p:nvPr/>
        </p:nvSpPr>
        <p:spPr>
          <a:xfrm>
            <a:off x="4788024" y="1916832"/>
            <a:ext cx="144016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リスティング広告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D6AB857-1A4E-4153-AC61-F290F477238E}"/>
              </a:ext>
            </a:extLst>
          </p:cNvPr>
          <p:cNvSpPr/>
          <p:nvPr/>
        </p:nvSpPr>
        <p:spPr>
          <a:xfrm>
            <a:off x="4788024" y="3811987"/>
            <a:ext cx="144016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Organic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Search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178845D-D196-4F9D-A436-2F930F073775}"/>
              </a:ext>
            </a:extLst>
          </p:cNvPr>
          <p:cNvSpPr/>
          <p:nvPr/>
        </p:nvSpPr>
        <p:spPr>
          <a:xfrm>
            <a:off x="6789616" y="819553"/>
            <a:ext cx="1958848" cy="295233"/>
          </a:xfrm>
          <a:prstGeom prst="round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</a:rPr>
              <a:t>つのサイト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476C29EB-23E4-46C8-8122-4E63F60EAB5F}"/>
              </a:ext>
            </a:extLst>
          </p:cNvPr>
          <p:cNvSpPr/>
          <p:nvPr/>
        </p:nvSpPr>
        <p:spPr>
          <a:xfrm>
            <a:off x="6228184" y="2081779"/>
            <a:ext cx="1008112" cy="534201"/>
          </a:xfrm>
          <a:prstGeom prst="rightArrow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2E3F706E-084A-4F99-9E29-A286A1D58BB2}"/>
              </a:ext>
            </a:extLst>
          </p:cNvPr>
          <p:cNvSpPr/>
          <p:nvPr/>
        </p:nvSpPr>
        <p:spPr>
          <a:xfrm>
            <a:off x="6228184" y="3976934"/>
            <a:ext cx="1008112" cy="534201"/>
          </a:xfrm>
          <a:prstGeom prst="rightArrow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7AB5A7-3095-4823-A948-7E9F369EAB8C}"/>
              </a:ext>
            </a:extLst>
          </p:cNvPr>
          <p:cNvSpPr/>
          <p:nvPr/>
        </p:nvSpPr>
        <p:spPr>
          <a:xfrm>
            <a:off x="7242829" y="1786393"/>
            <a:ext cx="1224136" cy="11249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トップ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ページ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57355EB-EC25-451D-9093-65B0C846B16C}"/>
              </a:ext>
            </a:extLst>
          </p:cNvPr>
          <p:cNvSpPr/>
          <p:nvPr/>
        </p:nvSpPr>
        <p:spPr>
          <a:xfrm>
            <a:off x="7243017" y="3681548"/>
            <a:ext cx="1224136" cy="11249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商品詳細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ページ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E7509B78-9039-49A7-92A0-FC17E378A655}"/>
              </a:ext>
            </a:extLst>
          </p:cNvPr>
          <p:cNvSpPr/>
          <p:nvPr/>
        </p:nvSpPr>
        <p:spPr>
          <a:xfrm>
            <a:off x="4745980" y="2850557"/>
            <a:ext cx="1584176" cy="907163"/>
          </a:xfrm>
          <a:prstGeom prst="downArrow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</a:rPr>
              <a:t>分後</a:t>
            </a:r>
          </a:p>
        </p:txBody>
      </p:sp>
      <p:sp>
        <p:nvSpPr>
          <p:cNvPr id="12" name="フローチャート: 端子 11">
            <a:extLst>
              <a:ext uri="{FF2B5EF4-FFF2-40B4-BE49-F238E27FC236}">
                <a16:creationId xmlns:a16="http://schemas.microsoft.com/office/drawing/2014/main" id="{407A01D7-7A12-4B45-86DE-C529ACDCB2EF}"/>
              </a:ext>
            </a:extLst>
          </p:cNvPr>
          <p:cNvSpPr/>
          <p:nvPr/>
        </p:nvSpPr>
        <p:spPr>
          <a:xfrm>
            <a:off x="6255342" y="3193191"/>
            <a:ext cx="2808312" cy="247379"/>
          </a:xfrm>
          <a:prstGeom prst="flowChartTerminato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セッションは一度切れる</a:t>
            </a:r>
          </a:p>
        </p:txBody>
      </p:sp>
    </p:spTree>
    <p:extLst>
      <p:ext uri="{BB962C8B-B14F-4D97-AF65-F5344CB8AC3E}">
        <p14:creationId xmlns:p14="http://schemas.microsoft.com/office/powerpoint/2010/main" val="340140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2518D1F-BF68-4946-B4C3-FFDF626FCF50}"/>
              </a:ext>
            </a:extLst>
          </p:cNvPr>
          <p:cNvSpPr/>
          <p:nvPr/>
        </p:nvSpPr>
        <p:spPr>
          <a:xfrm>
            <a:off x="311447" y="688630"/>
            <a:ext cx="4176464" cy="6480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GA4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27BF0C1-C911-46ED-8269-F9AF9E2BF2D9}"/>
              </a:ext>
            </a:extLst>
          </p:cNvPr>
          <p:cNvSpPr txBox="1">
            <a:spLocks/>
          </p:cNvSpPr>
          <p:nvPr/>
        </p:nvSpPr>
        <p:spPr>
          <a:xfrm>
            <a:off x="253143" y="1708260"/>
            <a:ext cx="8694966" cy="32635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fontAlgn="ctr">
              <a:spcBef>
                <a:spcPts val="0"/>
              </a:spcBef>
              <a:buNone/>
            </a:pPr>
            <a:endParaRPr lang="ja-JP" altLang="en-US" sz="18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1" fontAlgn="ctr">
              <a:spcBef>
                <a:spcPts val="0"/>
              </a:spcBef>
            </a:pPr>
            <a:endParaRPr lang="ja-JP" altLang="en-US" sz="18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5BC1B0-3313-4CFC-8AA1-441BC1795433}"/>
              </a:ext>
            </a:extLst>
          </p:cNvPr>
          <p:cNvSpPr txBox="1"/>
          <p:nvPr/>
        </p:nvSpPr>
        <p:spPr>
          <a:xfrm>
            <a:off x="539552" y="5517232"/>
            <a:ext cx="7691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dirty="0">
              <a:solidFill>
                <a:srgbClr val="1F1F1F"/>
              </a:solidFill>
              <a:latin typeface="Google Sans Text"/>
            </a:endParaRPr>
          </a:p>
          <a:p>
            <a:pPr algn="ctr"/>
            <a:r>
              <a:rPr lang="ja-JP" altLang="en-US" sz="1800" b="0" i="0" dirty="0">
                <a:solidFill>
                  <a:srgbClr val="1F1F1F"/>
                </a:solidFill>
                <a:effectLst/>
                <a:latin typeface="Google Sans Text"/>
              </a:rPr>
              <a:t>（公式ヘルプ：</a:t>
            </a:r>
            <a:r>
              <a:rPr lang="en-US" altLang="ja-JP" sz="1800" b="0" i="0" dirty="0">
                <a:solidFill>
                  <a:srgbClr val="1F1F1F"/>
                </a:solidFill>
                <a:effectLst/>
                <a:latin typeface="Google Sans Text"/>
              </a:rPr>
              <a:t> </a:t>
            </a:r>
            <a:r>
              <a:rPr lang="en-US" altLang="ja-JP" sz="1800" b="0" i="0" dirty="0">
                <a:solidFill>
                  <a:srgbClr val="1F1F1F"/>
                </a:solidFill>
                <a:effectLst/>
                <a:latin typeface="Google Sans Text"/>
                <a:hlinkClick r:id="rId2"/>
              </a:rPr>
              <a:t>https://support.google.com/analytics/answer/9191807?hl=ja</a:t>
            </a:r>
            <a:r>
              <a:rPr lang="ja-JP" altLang="en-US" sz="1800" b="0" i="0" dirty="0">
                <a:solidFill>
                  <a:srgbClr val="1F1F1F"/>
                </a:solidFill>
                <a:effectLst/>
                <a:latin typeface="Google Sans Text"/>
              </a:rPr>
              <a:t>）</a:t>
            </a:r>
            <a:endParaRPr kumimoji="1" lang="ja-JP" altLang="en-US" sz="1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6AA6C9-1EEC-430D-8FD5-C200AD07D6AC}"/>
              </a:ext>
            </a:extLst>
          </p:cNvPr>
          <p:cNvSpPr txBox="1"/>
          <p:nvPr/>
        </p:nvSpPr>
        <p:spPr>
          <a:xfrm>
            <a:off x="389495" y="1694230"/>
            <a:ext cx="38753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GA4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プロパティのセッション数は、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UA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のプロパティのセッション数よりも少なくなることがあります。</a:t>
            </a:r>
            <a:endParaRPr lang="en-US" altLang="ja-JP" b="0" i="0" dirty="0">
              <a:solidFill>
                <a:srgbClr val="1F1F1F"/>
              </a:solidFill>
              <a:effectLst/>
              <a:latin typeface="Google Sans Text"/>
            </a:endParaRPr>
          </a:p>
          <a:p>
            <a:pPr algn="l"/>
            <a:endParaRPr lang="en-US" altLang="ja-JP" dirty="0">
              <a:solidFill>
                <a:srgbClr val="1F1F1F"/>
              </a:solidFill>
              <a:latin typeface="Google Sans Text"/>
            </a:endParaRPr>
          </a:p>
          <a:p>
            <a:pPr algn="l"/>
            <a:r>
              <a:rPr lang="ja-JP" alt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 Text"/>
              </a:rPr>
              <a:t>キャンペーン ソースがセッション中に変更された場合、</a:t>
            </a:r>
            <a:r>
              <a:rPr lang="en-US" altLang="ja-JP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 Text"/>
              </a:rPr>
              <a:t>GA4 </a:t>
            </a:r>
            <a:r>
              <a:rPr lang="ja-JP" alt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 Text"/>
              </a:rPr>
              <a:t>では新しいセッションが作成されないのに対し、</a:t>
            </a:r>
            <a:r>
              <a:rPr lang="en-US" altLang="ja-JP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 Text"/>
              </a:rPr>
              <a:t>UA</a:t>
            </a:r>
            <a:r>
              <a:rPr lang="ja-JP" altLang="en-US" b="0" i="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Google Sans Text"/>
              </a:rPr>
              <a:t>では新しいセッションが作成されるためです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。</a:t>
            </a:r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B3E9750-17B7-4FDF-8239-120855FB7506}"/>
              </a:ext>
            </a:extLst>
          </p:cNvPr>
          <p:cNvSpPr txBox="1"/>
          <p:nvPr/>
        </p:nvSpPr>
        <p:spPr>
          <a:xfrm>
            <a:off x="158084" y="169208"/>
            <a:ext cx="8878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解説：同じサイトに広告で来た後、自然検索で来たらどうなるか　</a:t>
            </a: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GA4</a:t>
            </a:r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の場合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A5626E54-26E6-4488-91F9-AD2F1C9D4A75}"/>
              </a:ext>
            </a:extLst>
          </p:cNvPr>
          <p:cNvSpPr/>
          <p:nvPr/>
        </p:nvSpPr>
        <p:spPr>
          <a:xfrm>
            <a:off x="6588224" y="688630"/>
            <a:ext cx="2359885" cy="4798457"/>
          </a:xfrm>
          <a:prstGeom prst="round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57A8D765-B117-467A-BC94-12DEFD0528C8}"/>
              </a:ext>
            </a:extLst>
          </p:cNvPr>
          <p:cNvSpPr/>
          <p:nvPr/>
        </p:nvSpPr>
        <p:spPr>
          <a:xfrm>
            <a:off x="4788024" y="1916832"/>
            <a:ext cx="144016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リスティング広告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00418B0-91DD-43BF-80B3-0CCF08C5F4D7}"/>
              </a:ext>
            </a:extLst>
          </p:cNvPr>
          <p:cNvSpPr/>
          <p:nvPr/>
        </p:nvSpPr>
        <p:spPr>
          <a:xfrm>
            <a:off x="4788024" y="3811987"/>
            <a:ext cx="1440160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Organic</a:t>
            </a:r>
          </a:p>
          <a:p>
            <a:pPr algn="ctr"/>
            <a:r>
              <a:rPr lang="en-US" altLang="ja-JP" dirty="0">
                <a:solidFill>
                  <a:schemeClr val="tx1"/>
                </a:solidFill>
              </a:rPr>
              <a:t>Search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4F6D8893-73AE-4B3D-A8E6-61DA0D706D4A}"/>
              </a:ext>
            </a:extLst>
          </p:cNvPr>
          <p:cNvSpPr/>
          <p:nvPr/>
        </p:nvSpPr>
        <p:spPr>
          <a:xfrm>
            <a:off x="6789616" y="819553"/>
            <a:ext cx="1958848" cy="295233"/>
          </a:xfrm>
          <a:prstGeom prst="roundRect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</a:rPr>
              <a:t>1</a:t>
            </a:r>
            <a:r>
              <a:rPr kumimoji="1" lang="ja-JP" altLang="en-US" dirty="0">
                <a:solidFill>
                  <a:schemeClr val="bg1"/>
                </a:solidFill>
              </a:rPr>
              <a:t>つのサイト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B9EAF7D8-340A-4F77-8A6A-702C62B07796}"/>
              </a:ext>
            </a:extLst>
          </p:cNvPr>
          <p:cNvSpPr/>
          <p:nvPr/>
        </p:nvSpPr>
        <p:spPr>
          <a:xfrm>
            <a:off x="6228184" y="2081779"/>
            <a:ext cx="1008112" cy="534201"/>
          </a:xfrm>
          <a:prstGeom prst="rightArrow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01B91129-4EDB-407A-9BCC-1B217D38CBE8}"/>
              </a:ext>
            </a:extLst>
          </p:cNvPr>
          <p:cNvSpPr/>
          <p:nvPr/>
        </p:nvSpPr>
        <p:spPr>
          <a:xfrm>
            <a:off x="6228184" y="3976934"/>
            <a:ext cx="1008112" cy="534201"/>
          </a:xfrm>
          <a:prstGeom prst="rightArrow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347D599-3A66-48CC-83CB-BA4C603E673B}"/>
              </a:ext>
            </a:extLst>
          </p:cNvPr>
          <p:cNvSpPr/>
          <p:nvPr/>
        </p:nvSpPr>
        <p:spPr>
          <a:xfrm>
            <a:off x="7242829" y="1786393"/>
            <a:ext cx="1224136" cy="11249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トップ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ページ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C914FDA8-D479-4740-9CA9-BB14A032EC77}"/>
              </a:ext>
            </a:extLst>
          </p:cNvPr>
          <p:cNvSpPr/>
          <p:nvPr/>
        </p:nvSpPr>
        <p:spPr>
          <a:xfrm>
            <a:off x="7243017" y="3681548"/>
            <a:ext cx="1224136" cy="112497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商品詳細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ページ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矢印: 下 27">
            <a:extLst>
              <a:ext uri="{FF2B5EF4-FFF2-40B4-BE49-F238E27FC236}">
                <a16:creationId xmlns:a16="http://schemas.microsoft.com/office/drawing/2014/main" id="{9F83B1DE-5B3A-4791-841B-2C2DB6046A67}"/>
              </a:ext>
            </a:extLst>
          </p:cNvPr>
          <p:cNvSpPr/>
          <p:nvPr/>
        </p:nvSpPr>
        <p:spPr>
          <a:xfrm>
            <a:off x="4745980" y="2850557"/>
            <a:ext cx="1584176" cy="907163"/>
          </a:xfrm>
          <a:prstGeom prst="downArrow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</a:rPr>
              <a:t>分後</a:t>
            </a:r>
          </a:p>
        </p:txBody>
      </p:sp>
      <p:sp>
        <p:nvSpPr>
          <p:cNvPr id="29" name="フローチャート: 端子 28">
            <a:extLst>
              <a:ext uri="{FF2B5EF4-FFF2-40B4-BE49-F238E27FC236}">
                <a16:creationId xmlns:a16="http://schemas.microsoft.com/office/drawing/2014/main" id="{D041FE5B-E077-4BE7-8622-09876D870253}"/>
              </a:ext>
            </a:extLst>
          </p:cNvPr>
          <p:cNvSpPr/>
          <p:nvPr/>
        </p:nvSpPr>
        <p:spPr>
          <a:xfrm>
            <a:off x="6255342" y="3193191"/>
            <a:ext cx="2808312" cy="247379"/>
          </a:xfrm>
          <a:prstGeom prst="flowChartTerminator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セッションは切れない</a:t>
            </a:r>
          </a:p>
        </p:txBody>
      </p:sp>
    </p:spTree>
    <p:extLst>
      <p:ext uri="{BB962C8B-B14F-4D97-AF65-F5344CB8AC3E}">
        <p14:creationId xmlns:p14="http://schemas.microsoft.com/office/powerpoint/2010/main" val="412374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58084" y="169208"/>
            <a:ext cx="86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何分間操作が無いとセッションが切れるか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F116B5-B710-6428-2247-E3D7AA96C107}"/>
              </a:ext>
            </a:extLst>
          </p:cNvPr>
          <p:cNvSpPr txBox="1"/>
          <p:nvPr/>
        </p:nvSpPr>
        <p:spPr>
          <a:xfrm>
            <a:off x="251520" y="76470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1F1F1F"/>
                </a:solidFill>
                <a:effectLst/>
                <a:latin typeface="Google Sans Text"/>
              </a:rPr>
              <a:t>デフォルトは同じ</a:t>
            </a:r>
            <a:r>
              <a:rPr lang="en-US" altLang="ja-JP" dirty="0">
                <a:solidFill>
                  <a:srgbClr val="1F1F1F"/>
                </a:solidFill>
                <a:effectLst/>
                <a:latin typeface="Google Sans Text"/>
              </a:rPr>
              <a:t>30</a:t>
            </a:r>
            <a:r>
              <a:rPr lang="ja-JP" altLang="en-US" dirty="0">
                <a:solidFill>
                  <a:srgbClr val="1F1F1F"/>
                </a:solidFill>
                <a:latin typeface="Google Sans Text"/>
              </a:rPr>
              <a:t>分</a:t>
            </a:r>
            <a:r>
              <a:rPr lang="ja-JP" altLang="en-US" dirty="0">
                <a:solidFill>
                  <a:srgbClr val="1F1F1F"/>
                </a:solidFill>
                <a:effectLst/>
                <a:latin typeface="Google Sans Text"/>
              </a:rPr>
              <a:t>ですが、設定変更をした場合は、</a:t>
            </a:r>
            <a:r>
              <a:rPr lang="en-US" altLang="ja-JP" dirty="0">
                <a:solidFill>
                  <a:srgbClr val="1F1F1F"/>
                </a:solidFill>
                <a:effectLst/>
                <a:latin typeface="Google Sans Text"/>
              </a:rPr>
              <a:t>UA</a:t>
            </a:r>
            <a:r>
              <a:rPr lang="ja-JP" altLang="en-US" dirty="0">
                <a:solidFill>
                  <a:srgbClr val="1F1F1F"/>
                </a:solidFill>
                <a:effectLst/>
                <a:latin typeface="Google Sans Text"/>
              </a:rPr>
              <a:t>と</a:t>
            </a:r>
            <a:r>
              <a:rPr lang="en-US" altLang="ja-JP" dirty="0">
                <a:solidFill>
                  <a:srgbClr val="1F1F1F"/>
                </a:solidFill>
                <a:effectLst/>
                <a:latin typeface="Google Sans Text"/>
              </a:rPr>
              <a:t>GA4</a:t>
            </a:r>
            <a:r>
              <a:rPr lang="ja-JP" altLang="en-US" dirty="0">
                <a:solidFill>
                  <a:srgbClr val="1F1F1F"/>
                </a:solidFill>
                <a:effectLst/>
                <a:latin typeface="Google Sans Text"/>
              </a:rPr>
              <a:t>とで、差が生まれる可能性があります。</a:t>
            </a:r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95F7E88-C26C-D937-1CB3-F14EB46DA3E4}"/>
              </a:ext>
            </a:extLst>
          </p:cNvPr>
          <p:cNvGrpSpPr/>
          <p:nvPr/>
        </p:nvGrpSpPr>
        <p:grpSpPr>
          <a:xfrm>
            <a:off x="108780" y="1556792"/>
            <a:ext cx="8783700" cy="1173217"/>
            <a:chOff x="108780" y="1772816"/>
            <a:chExt cx="8783700" cy="1173217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F88430-47A0-2235-63C9-9C545F8A1D03}"/>
                </a:ext>
              </a:extLst>
            </p:cNvPr>
            <p:cNvSpPr txBox="1"/>
            <p:nvPr/>
          </p:nvSpPr>
          <p:spPr>
            <a:xfrm>
              <a:off x="854012" y="1772816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UA</a:t>
              </a:r>
              <a:r>
                <a:rPr kumimoji="1" lang="ja-JP" altLang="en-US" sz="2800" dirty="0"/>
                <a:t>　デフォルト：</a:t>
              </a:r>
              <a:r>
                <a:rPr kumimoji="1" lang="en-US" altLang="ja-JP" sz="2800" dirty="0"/>
                <a:t>30</a:t>
              </a:r>
              <a:r>
                <a:rPr kumimoji="1" lang="ja-JP" altLang="en-US" sz="2800" dirty="0"/>
                <a:t>分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0A2F815-A5DC-28BA-0063-B6BCF551AA03}"/>
                </a:ext>
              </a:extLst>
            </p:cNvPr>
            <p:cNvSpPr txBox="1"/>
            <p:nvPr/>
          </p:nvSpPr>
          <p:spPr>
            <a:xfrm>
              <a:off x="854012" y="2492896"/>
              <a:ext cx="8038468" cy="45313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000" dirty="0"/>
                <a:t>1</a:t>
              </a:r>
              <a:r>
                <a:rPr kumimoji="1" lang="ja-JP" altLang="en-US" sz="2000" dirty="0"/>
                <a:t>分～</a:t>
              </a:r>
              <a:r>
                <a:rPr kumimoji="1" lang="en-US" altLang="ja-JP" sz="2000" dirty="0"/>
                <a:t>4</a:t>
              </a:r>
              <a:r>
                <a:rPr kumimoji="1" lang="ja-JP" altLang="en-US" sz="2000" dirty="0"/>
                <a:t>時間で設定変更可能。</a:t>
              </a:r>
            </a:p>
          </p:txBody>
        </p:sp>
        <p:pic>
          <p:nvPicPr>
            <p:cNvPr id="3" name="グラフィックス 2" descr="バッジ: チェックマーク 枠線">
              <a:extLst>
                <a:ext uri="{FF2B5EF4-FFF2-40B4-BE49-F238E27FC236}">
                  <a16:creationId xmlns:a16="http://schemas.microsoft.com/office/drawing/2014/main" id="{90E4144C-9608-90D7-61C5-9496CD135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780" y="1997671"/>
              <a:ext cx="745232" cy="745232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2AFC5D-9AC0-0A6F-A8F1-11B21C93D83E}"/>
              </a:ext>
            </a:extLst>
          </p:cNvPr>
          <p:cNvGrpSpPr/>
          <p:nvPr/>
        </p:nvGrpSpPr>
        <p:grpSpPr>
          <a:xfrm>
            <a:off x="140192" y="2996952"/>
            <a:ext cx="8783700" cy="1173217"/>
            <a:chOff x="140192" y="3290877"/>
            <a:chExt cx="8783700" cy="1173217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5D6B241-32E1-153C-81A4-94AC7618A5DD}"/>
                </a:ext>
              </a:extLst>
            </p:cNvPr>
            <p:cNvSpPr txBox="1"/>
            <p:nvPr/>
          </p:nvSpPr>
          <p:spPr>
            <a:xfrm>
              <a:off x="885424" y="3290877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GA4</a:t>
              </a:r>
              <a:r>
                <a:rPr kumimoji="1" lang="ja-JP" altLang="en-US" sz="2800" dirty="0"/>
                <a:t>　デフォルト： </a:t>
              </a:r>
              <a:r>
                <a:rPr kumimoji="1" lang="en-US" altLang="ja-JP" sz="2800" dirty="0"/>
                <a:t>30</a:t>
              </a:r>
              <a:r>
                <a:rPr kumimoji="1" lang="ja-JP" altLang="en-US" sz="2800" dirty="0"/>
                <a:t>分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AC8A813-2566-3867-BAD8-D1F0B0DFF5F5}"/>
                </a:ext>
              </a:extLst>
            </p:cNvPr>
            <p:cNvSpPr txBox="1"/>
            <p:nvPr/>
          </p:nvSpPr>
          <p:spPr>
            <a:xfrm>
              <a:off x="885424" y="4010957"/>
              <a:ext cx="8038468" cy="45313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000" dirty="0"/>
                <a:t>5</a:t>
              </a:r>
              <a:r>
                <a:rPr kumimoji="1" lang="ja-JP" altLang="en-US" sz="2000" dirty="0"/>
                <a:t>分～</a:t>
              </a:r>
              <a:r>
                <a:rPr kumimoji="1" lang="en-US" altLang="ja-JP" sz="2000" dirty="0"/>
                <a:t>7</a:t>
              </a:r>
              <a:r>
                <a:rPr kumimoji="1" lang="ja-JP" altLang="en-US" sz="2000" dirty="0"/>
                <a:t>時間</a:t>
              </a:r>
              <a:r>
                <a:rPr kumimoji="1" lang="en-US" altLang="ja-JP" sz="2000" dirty="0"/>
                <a:t>55</a:t>
              </a:r>
              <a:r>
                <a:rPr kumimoji="1" lang="ja-JP" altLang="en-US" sz="2000" dirty="0"/>
                <a:t>分で変更可能。</a:t>
              </a:r>
            </a:p>
          </p:txBody>
        </p:sp>
        <p:pic>
          <p:nvPicPr>
            <p:cNvPr id="19" name="グラフィックス 18" descr="バッジ: チェックマーク 枠線">
              <a:extLst>
                <a:ext uri="{FF2B5EF4-FFF2-40B4-BE49-F238E27FC236}">
                  <a16:creationId xmlns:a16="http://schemas.microsoft.com/office/drawing/2014/main" id="{2AA791AB-E062-51CC-8B3A-89360A50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92" y="3515732"/>
              <a:ext cx="745232" cy="74523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98BA03-3084-32E6-4022-D4F038D81210}"/>
              </a:ext>
            </a:extLst>
          </p:cNvPr>
          <p:cNvSpPr txBox="1"/>
          <p:nvPr/>
        </p:nvSpPr>
        <p:spPr>
          <a:xfrm>
            <a:off x="301246" y="5102414"/>
            <a:ext cx="8519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UA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  <a:hlinkClick r:id="rId4"/>
              </a:rPr>
              <a:t>https://support.google.com/analytics/answer/2731565#zippy=%2C%E3%81%93%E3%81%AE%E8%A8%98%E4%BA%8B%E3%81%AE%E5%86%85%E5%AE%B9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254744-1A85-0C5E-E8A8-0F218FF8731C}"/>
              </a:ext>
            </a:extLst>
          </p:cNvPr>
          <p:cNvSpPr txBox="1"/>
          <p:nvPr/>
        </p:nvSpPr>
        <p:spPr>
          <a:xfrm>
            <a:off x="301246" y="6084004"/>
            <a:ext cx="8519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dirty="0">
                <a:latin typeface="Google Sans Text"/>
              </a:rPr>
              <a:t>GA4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5"/>
              </a:rPr>
              <a:t>https://support.google.com/analytics/answer/9191807?hl=ja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283989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58084" y="169208"/>
            <a:ext cx="86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セッションの長さの制限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95F7E88-C26C-D937-1CB3-F14EB46DA3E4}"/>
              </a:ext>
            </a:extLst>
          </p:cNvPr>
          <p:cNvGrpSpPr/>
          <p:nvPr/>
        </p:nvGrpSpPr>
        <p:grpSpPr>
          <a:xfrm>
            <a:off x="108780" y="692696"/>
            <a:ext cx="8783700" cy="2830786"/>
            <a:chOff x="108780" y="1772816"/>
            <a:chExt cx="8783700" cy="2830786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F88430-47A0-2235-63C9-9C545F8A1D03}"/>
                </a:ext>
              </a:extLst>
            </p:cNvPr>
            <p:cNvSpPr txBox="1"/>
            <p:nvPr/>
          </p:nvSpPr>
          <p:spPr>
            <a:xfrm>
              <a:off x="854012" y="1772816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UA</a:t>
              </a:r>
              <a:r>
                <a:rPr kumimoji="1" lang="ja-JP" altLang="en-US" sz="2800" dirty="0"/>
                <a:t>　最長</a:t>
              </a:r>
              <a:r>
                <a:rPr kumimoji="1" lang="en-US" altLang="ja-JP" sz="2800" dirty="0"/>
                <a:t>24</a:t>
              </a:r>
              <a:r>
                <a:rPr kumimoji="1" lang="ja-JP" altLang="en-US" sz="2800" dirty="0"/>
                <a:t>時間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0A2F815-A5DC-28BA-0063-B6BCF551AA03}"/>
                </a:ext>
              </a:extLst>
            </p:cNvPr>
            <p:cNvSpPr txBox="1"/>
            <p:nvPr/>
          </p:nvSpPr>
          <p:spPr>
            <a:xfrm>
              <a:off x="854012" y="2492896"/>
              <a:ext cx="8038468" cy="2110706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000" dirty="0"/>
                <a:t>1 </a:t>
              </a:r>
              <a:r>
                <a:rPr kumimoji="1" lang="ja-JP" altLang="en-US" sz="2000" dirty="0"/>
                <a:t>日の終わりによる期限切れ＝</a:t>
              </a:r>
            </a:p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ja-JP" altLang="en-US" sz="2000" dirty="0"/>
                <a:t>ユーザー</a:t>
              </a:r>
              <a:r>
                <a:rPr kumimoji="1" lang="en-US" altLang="ja-JP" sz="2000" dirty="0"/>
                <a:t>A</a:t>
              </a:r>
              <a:r>
                <a:rPr kumimoji="1" lang="ja-JP" altLang="en-US" sz="2000" dirty="0"/>
                <a:t>が</a:t>
              </a:r>
              <a:r>
                <a:rPr kumimoji="1" lang="en-US" altLang="ja-JP" sz="2000" dirty="0"/>
                <a:t>8</a:t>
              </a:r>
              <a:r>
                <a:rPr kumimoji="1" lang="ja-JP" altLang="en-US" sz="2000" dirty="0"/>
                <a:t>月</a:t>
              </a:r>
              <a:r>
                <a:rPr kumimoji="1" lang="en-US" altLang="ja-JP" sz="2000" dirty="0"/>
                <a:t>14</a:t>
              </a:r>
              <a:r>
                <a:rPr kumimoji="1" lang="ja-JP" altLang="en-US" sz="2000" dirty="0"/>
                <a:t>日の午後</a:t>
              </a:r>
              <a:r>
                <a:rPr kumimoji="1" lang="en-US" altLang="ja-JP" sz="2000" dirty="0"/>
                <a:t>11</a:t>
              </a:r>
              <a:r>
                <a:rPr kumimoji="1" lang="ja-JP" altLang="en-US" sz="2000" dirty="0"/>
                <a:t>時</a:t>
              </a:r>
              <a:r>
                <a:rPr kumimoji="1" lang="en-US" altLang="ja-JP" sz="2000" dirty="0"/>
                <a:t>50</a:t>
              </a:r>
              <a:r>
                <a:rPr kumimoji="1" lang="ja-JP" altLang="en-US" sz="2000" dirty="0"/>
                <a:t>分にウェブサイトにアクセスし、</a:t>
              </a:r>
              <a:r>
                <a:rPr kumimoji="1" lang="en-US" altLang="ja-JP" sz="2000" dirty="0"/>
                <a:t>15</a:t>
              </a:r>
              <a:r>
                <a:rPr kumimoji="1" lang="ja-JP" altLang="en-US" sz="2000" dirty="0"/>
                <a:t>日の午前</a:t>
              </a:r>
              <a:r>
                <a:rPr kumimoji="1" lang="en-US" altLang="ja-JP" sz="2000" dirty="0"/>
                <a:t>0</a:t>
              </a:r>
              <a:r>
                <a:rPr kumimoji="1" lang="ja-JP" altLang="en-US" sz="2000" dirty="0"/>
                <a:t>時</a:t>
              </a:r>
              <a:r>
                <a:rPr kumimoji="1" lang="en-US" altLang="ja-JP" sz="2000" dirty="0"/>
                <a:t>10</a:t>
              </a:r>
              <a:r>
                <a:rPr kumimoji="1" lang="ja-JP" altLang="en-US" sz="2000" dirty="0"/>
                <a:t>分に離脱したとする。</a:t>
              </a:r>
            </a:p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ja-JP" altLang="en-US" sz="2000" dirty="0"/>
                <a:t>この場合は、</a:t>
              </a:r>
              <a:r>
                <a:rPr kumimoji="1" lang="en-US" altLang="ja-JP" sz="2000" dirty="0"/>
                <a:t>8</a:t>
              </a:r>
              <a:r>
                <a:rPr kumimoji="1" lang="ja-JP" altLang="en-US" sz="2000" dirty="0"/>
                <a:t>月</a:t>
              </a:r>
              <a:r>
                <a:rPr kumimoji="1" lang="en-US" altLang="ja-JP" sz="2000" dirty="0"/>
                <a:t>14</a:t>
              </a:r>
              <a:r>
                <a:rPr kumimoji="1" lang="ja-JP" altLang="en-US" sz="2000" dirty="0"/>
                <a:t>日の午後</a:t>
              </a:r>
              <a:r>
                <a:rPr kumimoji="1" lang="en-US" altLang="ja-JP" sz="2000" dirty="0"/>
                <a:t>11</a:t>
              </a:r>
              <a:r>
                <a:rPr kumimoji="1" lang="ja-JP" altLang="en-US" sz="2000" dirty="0"/>
                <a:t>時</a:t>
              </a:r>
              <a:r>
                <a:rPr kumimoji="1" lang="en-US" altLang="ja-JP" sz="2000" dirty="0"/>
                <a:t>59</a:t>
              </a:r>
              <a:r>
                <a:rPr kumimoji="1" lang="ja-JP" altLang="en-US" sz="2000" dirty="0"/>
                <a:t>分</a:t>
              </a:r>
              <a:r>
                <a:rPr kumimoji="1" lang="en-US" altLang="ja-JP" sz="2000" dirty="0"/>
                <a:t>59</a:t>
              </a:r>
              <a:r>
                <a:rPr kumimoji="1" lang="ja-JP" altLang="en-US" sz="2000" dirty="0"/>
                <a:t>秒に最初のセッションが終了し、</a:t>
              </a:r>
              <a:r>
                <a:rPr kumimoji="1" lang="en-US" altLang="ja-JP" sz="2000" dirty="0"/>
                <a:t>15</a:t>
              </a:r>
              <a:r>
                <a:rPr kumimoji="1" lang="ja-JP" altLang="en-US" sz="2000" dirty="0"/>
                <a:t>日の午前</a:t>
              </a:r>
              <a:r>
                <a:rPr kumimoji="1" lang="en-US" altLang="ja-JP" sz="2000" dirty="0"/>
                <a:t>0</a:t>
              </a:r>
              <a:r>
                <a:rPr kumimoji="1" lang="ja-JP" altLang="en-US" sz="2000" dirty="0"/>
                <a:t>時に次のセッションが開始される。</a:t>
              </a:r>
            </a:p>
          </p:txBody>
        </p:sp>
        <p:pic>
          <p:nvPicPr>
            <p:cNvPr id="3" name="グラフィックス 2" descr="バッジ: チェックマーク 枠線">
              <a:extLst>
                <a:ext uri="{FF2B5EF4-FFF2-40B4-BE49-F238E27FC236}">
                  <a16:creationId xmlns:a16="http://schemas.microsoft.com/office/drawing/2014/main" id="{90E4144C-9608-90D7-61C5-9496CD135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780" y="1997671"/>
              <a:ext cx="745232" cy="745232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2AFC5D-9AC0-0A6F-A8F1-11B21C93D83E}"/>
              </a:ext>
            </a:extLst>
          </p:cNvPr>
          <p:cNvGrpSpPr/>
          <p:nvPr/>
        </p:nvGrpSpPr>
        <p:grpSpPr>
          <a:xfrm>
            <a:off x="140192" y="3707740"/>
            <a:ext cx="8783700" cy="1173217"/>
            <a:chOff x="140192" y="3290877"/>
            <a:chExt cx="8783700" cy="1173217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5D6B241-32E1-153C-81A4-94AC7618A5DD}"/>
                </a:ext>
              </a:extLst>
            </p:cNvPr>
            <p:cNvSpPr txBox="1"/>
            <p:nvPr/>
          </p:nvSpPr>
          <p:spPr>
            <a:xfrm>
              <a:off x="885424" y="3290877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GA4</a:t>
              </a:r>
              <a:r>
                <a:rPr kumimoji="1" lang="ja-JP" altLang="en-US" sz="2800" dirty="0"/>
                <a:t>　制限は無い。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AC8A813-2566-3867-BAD8-D1F0B0DFF5F5}"/>
                </a:ext>
              </a:extLst>
            </p:cNvPr>
            <p:cNvSpPr txBox="1"/>
            <p:nvPr/>
          </p:nvSpPr>
          <p:spPr>
            <a:xfrm>
              <a:off x="885424" y="4010957"/>
              <a:ext cx="8038468" cy="45313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endParaRPr kumimoji="1" lang="ja-JP" altLang="en-US" sz="2000" dirty="0"/>
            </a:p>
          </p:txBody>
        </p:sp>
        <p:pic>
          <p:nvPicPr>
            <p:cNvPr id="19" name="グラフィックス 18" descr="バッジ: チェックマーク 枠線">
              <a:extLst>
                <a:ext uri="{FF2B5EF4-FFF2-40B4-BE49-F238E27FC236}">
                  <a16:creationId xmlns:a16="http://schemas.microsoft.com/office/drawing/2014/main" id="{2AA791AB-E062-51CC-8B3A-89360A50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92" y="3515732"/>
              <a:ext cx="745232" cy="74523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98BA03-3084-32E6-4022-D4F038D81210}"/>
              </a:ext>
            </a:extLst>
          </p:cNvPr>
          <p:cNvSpPr txBox="1"/>
          <p:nvPr/>
        </p:nvSpPr>
        <p:spPr>
          <a:xfrm>
            <a:off x="301246" y="5102414"/>
            <a:ext cx="8519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UA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4"/>
              </a:rPr>
              <a:t>https://support.google.com/analytics/answer/2731565#zippy=%2C%E3%81%93%E3%81%AE%E8%A8%98%E4%BA%8B%E3%81%AE%E5%86%85%E5%AE%B9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254744-1A85-0C5E-E8A8-0F218FF8731C}"/>
              </a:ext>
            </a:extLst>
          </p:cNvPr>
          <p:cNvSpPr txBox="1"/>
          <p:nvPr/>
        </p:nvSpPr>
        <p:spPr>
          <a:xfrm>
            <a:off x="301246" y="6084004"/>
            <a:ext cx="8519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dirty="0">
                <a:latin typeface="Google Sans Text"/>
              </a:rPr>
              <a:t>GA4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5"/>
              </a:rPr>
              <a:t>https://support.google.com/analytics/answer/9191807?hl=ja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363453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58084" y="169208"/>
            <a:ext cx="86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セッション中に午前零時を過ぎたらどうなるか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95F7E88-C26C-D937-1CB3-F14EB46DA3E4}"/>
              </a:ext>
            </a:extLst>
          </p:cNvPr>
          <p:cNvGrpSpPr/>
          <p:nvPr/>
        </p:nvGrpSpPr>
        <p:grpSpPr>
          <a:xfrm>
            <a:off x="108780" y="1052736"/>
            <a:ext cx="8783700" cy="1173217"/>
            <a:chOff x="108780" y="1772816"/>
            <a:chExt cx="8783700" cy="1173217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F88430-47A0-2235-63C9-9C545F8A1D03}"/>
                </a:ext>
              </a:extLst>
            </p:cNvPr>
            <p:cNvSpPr txBox="1"/>
            <p:nvPr/>
          </p:nvSpPr>
          <p:spPr>
            <a:xfrm>
              <a:off x="854012" y="1772816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UA</a:t>
              </a:r>
              <a:r>
                <a:rPr kumimoji="1" lang="ja-JP" altLang="en-US" sz="2800" dirty="0"/>
                <a:t>　新しいセッションが始まる。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40A2F815-A5DC-28BA-0063-B6BCF551AA03}"/>
                </a:ext>
              </a:extLst>
            </p:cNvPr>
            <p:cNvSpPr txBox="1"/>
            <p:nvPr/>
          </p:nvSpPr>
          <p:spPr>
            <a:xfrm>
              <a:off x="854012" y="2492896"/>
              <a:ext cx="8038468" cy="453137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ja-JP" altLang="en-US" sz="2000" dirty="0"/>
                <a:t>午後</a:t>
              </a:r>
              <a:r>
                <a:rPr kumimoji="1" lang="en-US" altLang="ja-JP" sz="2000" dirty="0"/>
                <a:t>11</a:t>
              </a:r>
              <a:r>
                <a:rPr kumimoji="1" lang="ja-JP" altLang="en-US" sz="2000" dirty="0"/>
                <a:t>時</a:t>
              </a:r>
              <a:r>
                <a:rPr kumimoji="1" lang="en-US" altLang="ja-JP" sz="2000" dirty="0"/>
                <a:t>59</a:t>
              </a:r>
              <a:r>
                <a:rPr kumimoji="1" lang="ja-JP" altLang="en-US" sz="2000" dirty="0"/>
                <a:t>分</a:t>
              </a:r>
              <a:r>
                <a:rPr kumimoji="1" lang="en-US" altLang="ja-JP" sz="2000" dirty="0"/>
                <a:t>59</a:t>
              </a:r>
              <a:r>
                <a:rPr kumimoji="1" lang="ja-JP" altLang="en-US" sz="2000" dirty="0"/>
                <a:t>秒に、セッションが強制終了となる。</a:t>
              </a:r>
            </a:p>
          </p:txBody>
        </p:sp>
        <p:pic>
          <p:nvPicPr>
            <p:cNvPr id="3" name="グラフィックス 2" descr="バッジ: チェックマーク 枠線">
              <a:extLst>
                <a:ext uri="{FF2B5EF4-FFF2-40B4-BE49-F238E27FC236}">
                  <a16:creationId xmlns:a16="http://schemas.microsoft.com/office/drawing/2014/main" id="{90E4144C-9608-90D7-61C5-9496CD135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780" y="1997671"/>
              <a:ext cx="745232" cy="745232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2AFC5D-9AC0-0A6F-A8F1-11B21C93D83E}"/>
              </a:ext>
            </a:extLst>
          </p:cNvPr>
          <p:cNvGrpSpPr/>
          <p:nvPr/>
        </p:nvGrpSpPr>
        <p:grpSpPr>
          <a:xfrm>
            <a:off x="140192" y="2492896"/>
            <a:ext cx="8783700" cy="1933104"/>
            <a:chOff x="140192" y="3290877"/>
            <a:chExt cx="8783700" cy="1933104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5D6B241-32E1-153C-81A4-94AC7618A5DD}"/>
                </a:ext>
              </a:extLst>
            </p:cNvPr>
            <p:cNvSpPr txBox="1"/>
            <p:nvPr/>
          </p:nvSpPr>
          <p:spPr>
            <a:xfrm>
              <a:off x="885424" y="3290877"/>
              <a:ext cx="8038468" cy="59747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GA4</a:t>
              </a:r>
              <a:r>
                <a:rPr kumimoji="1" lang="ja-JP" altLang="en-US" sz="2800" dirty="0"/>
                <a:t>　新しいセッションは始まらない。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AC8A813-2566-3867-BAD8-D1F0B0DFF5F5}"/>
                </a:ext>
              </a:extLst>
            </p:cNvPr>
            <p:cNvSpPr txBox="1"/>
            <p:nvPr/>
          </p:nvSpPr>
          <p:spPr>
            <a:xfrm>
              <a:off x="885424" y="4010957"/>
              <a:ext cx="8038468" cy="1213024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algn="l">
                <a:lnSpc>
                  <a:spcPct val="125000"/>
                </a:lnSpc>
                <a:spcAft>
                  <a:spcPts val="500"/>
                </a:spcAft>
              </a:pPr>
              <a:r>
                <a:rPr kumimoji="1" lang="ja-JP" altLang="en-US" sz="2000" dirty="0"/>
                <a:t>ただし、集計する際に、１日ずつ集計すると、前日に１セッション、翌日に１セッションとなる。集計期間を</a:t>
              </a:r>
              <a:r>
                <a:rPr kumimoji="1" lang="en-US" altLang="ja-JP" sz="2000" dirty="0"/>
                <a:t>2</a:t>
              </a:r>
              <a:r>
                <a:rPr kumimoji="1" lang="ja-JP" altLang="en-US" sz="2000" dirty="0"/>
                <a:t>日間以上にすると、１セッションとして、午前零時に切れていない状態で集計される。</a:t>
              </a:r>
            </a:p>
          </p:txBody>
        </p:sp>
        <p:pic>
          <p:nvPicPr>
            <p:cNvPr id="19" name="グラフィックス 18" descr="バッジ: チェックマーク 枠線">
              <a:extLst>
                <a:ext uri="{FF2B5EF4-FFF2-40B4-BE49-F238E27FC236}">
                  <a16:creationId xmlns:a16="http://schemas.microsoft.com/office/drawing/2014/main" id="{2AA791AB-E062-51CC-8B3A-89360A50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92" y="3515732"/>
              <a:ext cx="745232" cy="74523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98BA03-3084-32E6-4022-D4F038D81210}"/>
              </a:ext>
            </a:extLst>
          </p:cNvPr>
          <p:cNvSpPr txBox="1"/>
          <p:nvPr/>
        </p:nvSpPr>
        <p:spPr>
          <a:xfrm>
            <a:off x="301246" y="5157192"/>
            <a:ext cx="8519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UA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4"/>
              </a:rPr>
              <a:t>https://support.google.com/analytics/answer/2731565#zippy=%2C%E3%81%93%E3%81%AE%E8%A8%98%E4%BA%8B%E3%81%AE%E5%86%85%E5%AE%B9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D254744-1A85-0C5E-E8A8-0F218FF8731C}"/>
              </a:ext>
            </a:extLst>
          </p:cNvPr>
          <p:cNvSpPr txBox="1"/>
          <p:nvPr/>
        </p:nvSpPr>
        <p:spPr>
          <a:xfrm>
            <a:off x="301246" y="6138782"/>
            <a:ext cx="8519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</a:t>
            </a:r>
            <a:r>
              <a:rPr lang="en-US" altLang="ja-JP" dirty="0">
                <a:latin typeface="Google Sans Text"/>
              </a:rPr>
              <a:t>GA4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　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5"/>
              </a:rPr>
              <a:t>https://support.google.com/analytics/answer/9191807?hl=ja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199552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58084" y="169208"/>
            <a:ext cx="866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「レイトヒット」（発生後すぐに送信されないヒット）の処理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95F7E88-C26C-D937-1CB3-F14EB46DA3E4}"/>
              </a:ext>
            </a:extLst>
          </p:cNvPr>
          <p:cNvGrpSpPr/>
          <p:nvPr/>
        </p:nvGrpSpPr>
        <p:grpSpPr>
          <a:xfrm>
            <a:off x="108780" y="2171058"/>
            <a:ext cx="8783700" cy="1232691"/>
            <a:chOff x="108780" y="1510212"/>
            <a:chExt cx="8783700" cy="1232691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BF88430-47A0-2235-63C9-9C545F8A1D03}"/>
                </a:ext>
              </a:extLst>
            </p:cNvPr>
            <p:cNvSpPr txBox="1"/>
            <p:nvPr/>
          </p:nvSpPr>
          <p:spPr>
            <a:xfrm>
              <a:off x="854012" y="1510212"/>
              <a:ext cx="8038468" cy="112268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kumimoji="1" lang="en-US" altLang="ja-JP" sz="2800" dirty="0"/>
                <a:t>UA</a:t>
              </a:r>
              <a:r>
                <a:rPr kumimoji="1" lang="ja-JP" altLang="en-US" sz="2800" dirty="0"/>
                <a:t>　前日の終了から </a:t>
              </a:r>
              <a:r>
                <a:rPr kumimoji="1" lang="en-US" altLang="ja-JP" sz="2800" dirty="0"/>
                <a:t>4 </a:t>
              </a:r>
              <a:r>
                <a:rPr kumimoji="1" lang="ja-JP" altLang="en-US" sz="2800" dirty="0"/>
                <a:t>時間以内に届いたヒットが処理される。</a:t>
              </a:r>
            </a:p>
          </p:txBody>
        </p:sp>
        <p:pic>
          <p:nvPicPr>
            <p:cNvPr id="3" name="グラフィックス 2" descr="バッジ: チェックマーク 枠線">
              <a:extLst>
                <a:ext uri="{FF2B5EF4-FFF2-40B4-BE49-F238E27FC236}">
                  <a16:creationId xmlns:a16="http://schemas.microsoft.com/office/drawing/2014/main" id="{90E4144C-9608-90D7-61C5-9496CD135F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8780" y="1997671"/>
              <a:ext cx="745232" cy="745232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A2AFC5D-9AC0-0A6F-A8F1-11B21C93D83E}"/>
              </a:ext>
            </a:extLst>
          </p:cNvPr>
          <p:cNvGrpSpPr/>
          <p:nvPr/>
        </p:nvGrpSpPr>
        <p:grpSpPr>
          <a:xfrm>
            <a:off x="140192" y="3865267"/>
            <a:ext cx="8783700" cy="1232691"/>
            <a:chOff x="140192" y="3028273"/>
            <a:chExt cx="8783700" cy="1232691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55D6B241-32E1-153C-81A4-94AC7618A5DD}"/>
                </a:ext>
              </a:extLst>
            </p:cNvPr>
            <p:cNvSpPr txBox="1"/>
            <p:nvPr/>
          </p:nvSpPr>
          <p:spPr>
            <a:xfrm>
              <a:off x="885424" y="3028273"/>
              <a:ext cx="8038468" cy="112268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ct val="125000"/>
                </a:lnSpc>
                <a:spcAft>
                  <a:spcPts val="500"/>
                </a:spcAft>
              </a:pPr>
              <a:r>
                <a:rPr lang="en-US" altLang="ja-JP" sz="2800" b="0" i="0" dirty="0">
                  <a:solidFill>
                    <a:srgbClr val="1F1F1F"/>
                  </a:solidFill>
                  <a:effectLst/>
                  <a:latin typeface="Google Sans Text"/>
                </a:rPr>
                <a:t>GA4</a:t>
              </a:r>
              <a:r>
                <a:rPr lang="ja-JP" altLang="en-US" sz="2800" b="0" i="0" dirty="0">
                  <a:solidFill>
                    <a:srgbClr val="1F1F1F"/>
                  </a:solidFill>
                  <a:effectLst/>
                  <a:latin typeface="Google Sans Text"/>
                </a:rPr>
                <a:t>　</a:t>
              </a:r>
              <a:r>
                <a:rPr kumimoji="1" lang="ja-JP" altLang="en-US" sz="2800" dirty="0"/>
                <a:t>前日の終了から </a:t>
              </a:r>
              <a:r>
                <a:rPr kumimoji="1" lang="en-US" altLang="ja-JP" sz="2800" dirty="0"/>
                <a:t>72 </a:t>
              </a:r>
              <a:r>
                <a:rPr kumimoji="1" lang="ja-JP" altLang="en-US" sz="2800" dirty="0"/>
                <a:t>時間以内に届いたヒットが処理される。</a:t>
              </a:r>
            </a:p>
          </p:txBody>
        </p:sp>
        <p:pic>
          <p:nvPicPr>
            <p:cNvPr id="19" name="グラフィックス 18" descr="バッジ: チェックマーク 枠線">
              <a:extLst>
                <a:ext uri="{FF2B5EF4-FFF2-40B4-BE49-F238E27FC236}">
                  <a16:creationId xmlns:a16="http://schemas.microsoft.com/office/drawing/2014/main" id="{2AA791AB-E062-51CC-8B3A-89360A50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0192" y="3515732"/>
              <a:ext cx="745232" cy="745232"/>
            </a:xfrm>
            <a:prstGeom prst="rect">
              <a:avLst/>
            </a:prstGeom>
          </p:spPr>
        </p:pic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B98BA03-3084-32E6-4022-D4F038D81210}"/>
              </a:ext>
            </a:extLst>
          </p:cNvPr>
          <p:cNvSpPr txBox="1"/>
          <p:nvPr/>
        </p:nvSpPr>
        <p:spPr>
          <a:xfrm>
            <a:off x="301246" y="5457998"/>
            <a:ext cx="85192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（公式ヘルプ：</a:t>
            </a:r>
            <a:r>
              <a:rPr lang="en-US" altLang="ja-JP" sz="1800" b="0" i="0" dirty="0">
                <a:solidFill>
                  <a:schemeClr val="tx1"/>
                </a:solidFill>
                <a:effectLst/>
                <a:latin typeface="Google Sans Text"/>
              </a:rPr>
              <a:t> </a:t>
            </a:r>
            <a:r>
              <a:rPr lang="en-US" altLang="ja-JP" dirty="0">
                <a:solidFill>
                  <a:srgbClr val="1F1F1F"/>
                </a:solidFill>
                <a:latin typeface="Google Sans Text"/>
                <a:hlinkClick r:id="rId4"/>
              </a:rPr>
              <a:t>https://support.google.com/analytics/answer/9964640?hl=ja#zippy=%2C%E3%81%93%E3%81%AE%E8%A8%98%E4%BA%8B%E3%81%AE%E5%86%85%E5%AE%B9</a:t>
            </a:r>
            <a:r>
              <a:rPr lang="ja-JP" altLang="en-US" sz="1800" b="0" i="0" dirty="0">
                <a:solidFill>
                  <a:schemeClr val="tx1"/>
                </a:solidFill>
                <a:effectLst/>
                <a:latin typeface="Google Sans Text"/>
              </a:rPr>
              <a:t>）</a:t>
            </a:r>
            <a:endParaRPr lang="en-US" altLang="ja-JP" sz="1800" b="0" i="0" dirty="0">
              <a:solidFill>
                <a:schemeClr val="tx1"/>
              </a:solidFill>
              <a:effectLst/>
              <a:latin typeface="Google Sans Text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175BA4-8E20-62D1-DAFB-EFD5603D907E}"/>
              </a:ext>
            </a:extLst>
          </p:cNvPr>
          <p:cNvSpPr txBox="1"/>
          <p:nvPr/>
        </p:nvSpPr>
        <p:spPr>
          <a:xfrm>
            <a:off x="251520" y="76470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たとえば、ユーザーがモバイル デバイスでウェブサイトを閲覧しているときにサービスにアクセスできなくなり、その </a:t>
            </a:r>
            <a:r>
              <a:rPr lang="en-US" altLang="ja-JP" b="1" i="0" dirty="0">
                <a:solidFill>
                  <a:srgbClr val="1F1F1F"/>
                </a:solidFill>
                <a:effectLst/>
                <a:latin typeface="Google Sans Text"/>
              </a:rPr>
              <a:t>48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 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時間後に再び利用できるようになったとします。下記の仕様の違いにより、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UA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では処理されませんが、</a:t>
            </a:r>
            <a:r>
              <a:rPr lang="en-US" altLang="ja-JP" b="0" i="0" dirty="0">
                <a:solidFill>
                  <a:srgbClr val="1F1F1F"/>
                </a:solidFill>
                <a:effectLst/>
                <a:latin typeface="Google Sans Text"/>
              </a:rPr>
              <a:t>GA4</a:t>
            </a:r>
            <a:r>
              <a:rPr lang="ja-JP" altLang="en-US" b="0" i="0" dirty="0">
                <a:solidFill>
                  <a:srgbClr val="1F1F1F"/>
                </a:solidFill>
                <a:effectLst/>
                <a:latin typeface="Google Sans Text"/>
              </a:rPr>
              <a:t>では処理さ</a:t>
            </a:r>
            <a:r>
              <a:rPr lang="ja-JP" altLang="en-US" dirty="0">
                <a:solidFill>
                  <a:srgbClr val="1F1F1F"/>
                </a:solidFill>
                <a:latin typeface="Google Sans Text"/>
              </a:rPr>
              <a:t>れます。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879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スライド番号プレースホルダー 12">
            <a:extLst>
              <a:ext uri="{FF2B5EF4-FFF2-40B4-BE49-F238E27FC236}">
                <a16:creationId xmlns:a16="http://schemas.microsoft.com/office/drawing/2014/main" id="{BEC1B4DA-E823-4F39-B2B6-B9E4A6C3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BF37-8087-447B-BD23-3A26EDEBDBF9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E8D4BA-6E98-472C-93F5-6190F83BA5E8}"/>
              </a:ext>
            </a:extLst>
          </p:cNvPr>
          <p:cNvSpPr txBox="1"/>
          <p:nvPr/>
        </p:nvSpPr>
        <p:spPr>
          <a:xfrm>
            <a:off x="3012919" y="3429000"/>
            <a:ext cx="3118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テキストはここまでとなります。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90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46625</TotalTime>
  <Words>1088</Words>
  <Application>Microsoft Office PowerPoint</Application>
  <PresentationFormat>画面に合わせる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Google Sans</vt:lpstr>
      <vt:lpstr>Google Sans Text</vt:lpstr>
      <vt:lpstr>HGP創英角ｺﾞｼｯｸUB</vt:lpstr>
      <vt:lpstr>ＭＳ Ｐゴシック</vt:lpstr>
      <vt:lpstr>ＭＳ Ｐゴシック 本文</vt:lpstr>
      <vt:lpstr>游ゴシック</vt:lpstr>
      <vt:lpstr>游ゴシック Light</vt:lpstr>
      <vt:lpstr>Arial</vt:lpstr>
      <vt:lpstr>Calibri</vt:lpstr>
      <vt:lpstr>Office ​​テーマ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yamano</dc:creator>
  <cp:lastModifiedBy>中田 吉彦</cp:lastModifiedBy>
  <cp:revision>2329</cp:revision>
  <dcterms:created xsi:type="dcterms:W3CDTF">2012-08-30T03:50:42Z</dcterms:created>
  <dcterms:modified xsi:type="dcterms:W3CDTF">2022-06-21T07:51:23Z</dcterms:modified>
</cp:coreProperties>
</file>